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3" r:id="rId3"/>
    <p:sldId id="291" r:id="rId4"/>
    <p:sldId id="258" r:id="rId5"/>
    <p:sldId id="286" r:id="rId6"/>
    <p:sldId id="259" r:id="rId7"/>
    <p:sldId id="262" r:id="rId8"/>
    <p:sldId id="285" r:id="rId9"/>
    <p:sldId id="261" r:id="rId10"/>
    <p:sldId id="277" r:id="rId11"/>
    <p:sldId id="280" r:id="rId12"/>
    <p:sldId id="293" r:id="rId13"/>
    <p:sldId id="281" r:id="rId14"/>
    <p:sldId id="278" r:id="rId15"/>
    <p:sldId id="279" r:id="rId16"/>
    <p:sldId id="290" r:id="rId17"/>
    <p:sldId id="272" r:id="rId18"/>
    <p:sldId id="273" r:id="rId19"/>
    <p:sldId id="263" r:id="rId20"/>
    <p:sldId id="264" r:id="rId21"/>
    <p:sldId id="265" r:id="rId22"/>
    <p:sldId id="257" r:id="rId23"/>
    <p:sldId id="274" r:id="rId24"/>
    <p:sldId id="267" r:id="rId25"/>
    <p:sldId id="275" r:id="rId26"/>
    <p:sldId id="268" r:id="rId27"/>
    <p:sldId id="269" r:id="rId28"/>
    <p:sldId id="270" r:id="rId29"/>
    <p:sldId id="271" r:id="rId30"/>
    <p:sldId id="289" r:id="rId31"/>
    <p:sldId id="266" r:id="rId32"/>
    <p:sldId id="260"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24"/>
    <p:restoredTop sz="67758"/>
  </p:normalViewPr>
  <p:slideViewPr>
    <p:cSldViewPr snapToGrid="0" snapToObjects="1">
      <p:cViewPr>
        <p:scale>
          <a:sx n="65" d="100"/>
          <a:sy n="65" d="100"/>
        </p:scale>
        <p:origin x="2640"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nl.wikipedia.org/wiki/Klasse_(informatica)"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nl.wikipedia.org/wiki/Klasse_(informatic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18</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148988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24</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25</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31</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32</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dirty="0" err="1" smtClean="0"/>
              <a:t>JHipster</a:t>
            </a:r>
            <a:r>
              <a:rPr lang="en-US" sz="4800" dirty="0" smtClean="0"/>
              <a:t> is a development platform to generate, develop and deploy Spring Boot + Angular/React Web applications and Spring </a:t>
            </a:r>
            <a:r>
              <a:rPr lang="en-US" sz="4800" dirty="0" err="1" smtClean="0"/>
              <a:t>microservices</a:t>
            </a:r>
            <a:r>
              <a:rPr lang="en-US" sz="4800" dirty="0" smtClean="0"/>
              <a:t>. </a:t>
            </a:r>
            <a:endParaRPr lang="en-US" sz="4800" dirty="0"/>
          </a:p>
        </p:txBody>
      </p:sp>
      <p:sp>
        <p:nvSpPr>
          <p:cNvPr id="4" name="Slide Number Placeholder 3"/>
          <p:cNvSpPr>
            <a:spLocks noGrp="1"/>
          </p:cNvSpPr>
          <p:nvPr>
            <p:ph type="sldNum" sz="quarter" idx="10"/>
          </p:nvPr>
        </p:nvSpPr>
        <p:spPr/>
        <p:txBody>
          <a:bodyPr/>
          <a:lstStyle/>
          <a:p>
            <a:fld id="{06C0A436-ACA7-254E-9255-A0F919091621}" type="slidenum">
              <a:rPr lang="en-US" smtClean="0"/>
              <a:t>4</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33</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34</a:t>
            </a:fld>
            <a:endParaRPr lang="en-US"/>
          </a:p>
        </p:txBody>
      </p:sp>
    </p:spTree>
    <p:extLst>
      <p:ext uri="{BB962C8B-B14F-4D97-AF65-F5344CB8AC3E}">
        <p14:creationId xmlns:p14="http://schemas.microsoft.com/office/powerpoint/2010/main" val="69255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9</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11</a:t>
            </a:fld>
            <a:endParaRPr lang="en-US"/>
          </a:p>
        </p:txBody>
      </p:sp>
    </p:spTree>
    <p:extLst>
      <p:ext uri="{BB962C8B-B14F-4D97-AF65-F5344CB8AC3E}">
        <p14:creationId xmlns:p14="http://schemas.microsoft.com/office/powerpoint/2010/main" val="86252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Cookie based authentication is </a:t>
            </a:r>
            <a:r>
              <a:rPr lang="en-US" sz="1200" b="1"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This means that an authentication record or session must be kept both server and client-side. The server needs to keep track of active sessions in a database, while on the front-end a cookie is created that holds a session identifier.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Token-based authentication is </a:t>
            </a:r>
            <a:r>
              <a:rPr lang="en-US" sz="1200" b="1" i="0" kern="1200" dirty="0" smtClean="0">
                <a:solidFill>
                  <a:schemeClr val="tx1"/>
                </a:solidFill>
                <a:effectLst/>
                <a:latin typeface="+mn-lt"/>
                <a:ea typeface="+mn-ea"/>
                <a:cs typeface="+mn-cs"/>
              </a:rPr>
              <a:t>stateless</a:t>
            </a:r>
            <a:r>
              <a:rPr lang="en-US" sz="1200" b="0" i="0" kern="1200" dirty="0" smtClean="0">
                <a:solidFill>
                  <a:schemeClr val="tx1"/>
                </a:solidFill>
                <a:effectLst/>
                <a:latin typeface="+mn-lt"/>
                <a:ea typeface="+mn-ea"/>
                <a:cs typeface="+mn-cs"/>
              </a:rPr>
              <a:t>. The server does not keep a record of which users are logged in or which JWTs have been issued. Instead, every request to the server is accompanied by a token which the server uses to verify the authenticity of the request.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12</a:t>
            </a:fld>
            <a:endParaRPr lang="en-US"/>
          </a:p>
        </p:txBody>
      </p:sp>
    </p:spTree>
    <p:extLst>
      <p:ext uri="{BB962C8B-B14F-4D97-AF65-F5344CB8AC3E}">
        <p14:creationId xmlns:p14="http://schemas.microsoft.com/office/powerpoint/2010/main" val="582716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14</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15</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18619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6.tiff"/><Relationship Id="rId7"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algn="ctr"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marL="457200" lvl="1" indent="0" algn="ctr" fontAlgn="base">
              <a:buNone/>
            </a:pPr>
            <a:endParaRPr lang="en-US" dirty="0" smtClean="0"/>
          </a:p>
          <a:p>
            <a:pPr marL="457200" lvl="1" indent="0" algn="ctr" fontAlgn="base">
              <a:buNone/>
            </a:pPr>
            <a:r>
              <a:rPr lang="en-US" dirty="0" smtClean="0">
                <a:solidFill>
                  <a:srgbClr val="C00000"/>
                </a:solidFill>
              </a:rPr>
              <a:t>A</a:t>
            </a:r>
            <a:r>
              <a:rPr lang="en-US" dirty="0" smtClean="0">
                <a:solidFill>
                  <a:srgbClr val="C00000"/>
                </a:solidFill>
              </a:rPr>
              <a:t>bstractions </a:t>
            </a:r>
            <a:r>
              <a:rPr lang="en-US" dirty="0">
                <a:solidFill>
                  <a:srgbClr val="C00000"/>
                </a:solidFill>
              </a:rPr>
              <a:t>to ease application coding</a:t>
            </a:r>
          </a:p>
          <a:p>
            <a:pPr marL="457200" lvl="1" indent="0" algn="ctr" fontAlgn="base">
              <a:buNone/>
            </a:pPr>
            <a:endParaRPr lang="en-US" dirty="0" smtClean="0"/>
          </a:p>
          <a:p>
            <a:pPr marL="457200" lvl="1" indent="0" algn="ctr" fontAlgn="base">
              <a:buNone/>
            </a:pPr>
            <a:r>
              <a:rPr lang="en-US" dirty="0" smtClean="0">
                <a:solidFill>
                  <a:schemeClr val="accent2"/>
                </a:solidFill>
              </a:rPr>
              <a:t>Out-of-the-box configuration</a:t>
            </a:r>
            <a:endParaRPr lang="en-US" dirty="0">
              <a:solidFill>
                <a:schemeClr val="accent2"/>
              </a:solidFill>
            </a:endParaRPr>
          </a:p>
        </p:txBody>
      </p:sp>
      <p:sp>
        <p:nvSpPr>
          <p:cNvPr id="4" name="Rectangle 3"/>
          <p:cNvSpPr/>
          <p:nvPr/>
        </p:nvSpPr>
        <p:spPr>
          <a:xfrm>
            <a:off x="2928730" y="4699635"/>
            <a:ext cx="8004313" cy="1477328"/>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marL="457200" lvl="1" indent="0" algn="ctr">
              <a:buNone/>
            </a:pPr>
            <a:endParaRPr lang="en-US" dirty="0" smtClean="0"/>
          </a:p>
          <a:p>
            <a:pPr marL="457200" lvl="1" indent="0" algn="ctr">
              <a:buNone/>
            </a:pPr>
            <a:r>
              <a:rPr lang="en-US" dirty="0" smtClean="0"/>
              <a:t>Secures </a:t>
            </a:r>
            <a:r>
              <a:rPr lang="en-US" dirty="0"/>
              <a:t>URLs and Java code </a:t>
            </a:r>
            <a:r>
              <a:rPr lang="en-US" dirty="0">
                <a:solidFill>
                  <a:srgbClr val="C00000"/>
                </a:solidFill>
              </a:rPr>
              <a:t>(Spring Beans)</a:t>
            </a:r>
          </a:p>
          <a:p>
            <a:pPr marL="457200" lvl="1" indent="0" algn="ctr">
              <a:buNone/>
            </a:pPr>
            <a:endParaRPr lang="en-US" dirty="0" smtClean="0"/>
          </a:p>
          <a:p>
            <a:pPr marL="457200" lvl="1" indent="0" algn="ctr">
              <a:buNone/>
            </a:pPr>
            <a:r>
              <a:rPr lang="en-US" dirty="0" err="1" smtClean="0">
                <a:solidFill>
                  <a:srgbClr val="FFC000"/>
                </a:solidFill>
              </a:rPr>
              <a:t>S</a:t>
            </a:r>
            <a:r>
              <a:rPr lang="en-US" b="1" dirty="0" err="1" smtClean="0">
                <a:solidFill>
                  <a:srgbClr val="FFC000"/>
                </a:solidFill>
              </a:rPr>
              <a:t>tateful</a:t>
            </a:r>
            <a:r>
              <a:rPr lang="en-US" b="1" dirty="0" smtClean="0">
                <a:solidFill>
                  <a:srgbClr val="FFC000"/>
                </a:solidFill>
              </a:rPr>
              <a:t> security solutions</a:t>
            </a:r>
            <a:r>
              <a:rPr lang="en-US" dirty="0" smtClean="0">
                <a:solidFill>
                  <a:srgbClr val="FFC000"/>
                </a:solidFill>
              </a:rPr>
              <a:t> </a:t>
            </a:r>
            <a:r>
              <a:rPr lang="en-US" dirty="0"/>
              <a:t>(</a:t>
            </a:r>
            <a:r>
              <a:rPr lang="en-US" i="1" dirty="0">
                <a:solidFill>
                  <a:srgbClr val="C00000"/>
                </a:solidFill>
              </a:rPr>
              <a:t>cookies</a:t>
            </a:r>
            <a:r>
              <a:rPr lang="en-US" dirty="0"/>
              <a:t>) </a:t>
            </a:r>
            <a:endParaRPr lang="en-US" dirty="0" smtClean="0"/>
          </a:p>
          <a:p>
            <a:pPr marL="457200" lvl="1" indent="0" algn="ctr">
              <a:buNone/>
            </a:pPr>
            <a:endParaRPr lang="en-US" dirty="0" smtClean="0"/>
          </a:p>
          <a:p>
            <a:pPr marL="457200" lvl="1" indent="0" algn="ctr">
              <a:buNone/>
            </a:pPr>
            <a:r>
              <a:rPr lang="en-US" dirty="0" smtClean="0">
                <a:solidFill>
                  <a:schemeClr val="accent2"/>
                </a:solidFill>
              </a:rPr>
              <a:t>S</a:t>
            </a:r>
            <a:r>
              <a:rPr lang="en-US" b="1" dirty="0" smtClean="0">
                <a:solidFill>
                  <a:schemeClr val="accent2"/>
                </a:solidFill>
              </a:rPr>
              <a:t>tateless </a:t>
            </a:r>
            <a:r>
              <a:rPr lang="en-US" b="1" dirty="0">
                <a:solidFill>
                  <a:schemeClr val="accent2"/>
                </a:solidFill>
              </a:rPr>
              <a:t>security solutions</a:t>
            </a:r>
            <a:r>
              <a:rPr lang="en-US" dirty="0" smtClean="0">
                <a:solidFill>
                  <a:schemeClr val="accent2"/>
                </a:solidFill>
              </a:rPr>
              <a:t> </a:t>
            </a:r>
            <a:r>
              <a:rPr lang="en-US" dirty="0"/>
              <a:t>(</a:t>
            </a:r>
            <a:r>
              <a:rPr lang="en-US" i="1" dirty="0">
                <a:solidFill>
                  <a:srgbClr val="C00000"/>
                </a:solidFill>
              </a:rPr>
              <a:t>OAuth2/JWT</a:t>
            </a:r>
            <a:r>
              <a:rPr lang="en-US" dirty="0" smtClean="0"/>
              <a:t>)</a:t>
            </a:r>
            <a:endParaRPr lang="en-US" dirty="0"/>
          </a:p>
          <a:p>
            <a:endParaRPr lang="en-US" dirty="0"/>
          </a:p>
        </p:txBody>
      </p:sp>
      <p:pic>
        <p:nvPicPr>
          <p:cNvPr id="4" name="Picture 3"/>
          <p:cNvPicPr>
            <a:picLocks noChangeAspect="1"/>
          </p:cNvPicPr>
          <p:nvPr/>
        </p:nvPicPr>
        <p:blipFill>
          <a:blip r:embed="rId3"/>
          <a:stretch>
            <a:fillRect/>
          </a:stretch>
        </p:blipFill>
        <p:spPr>
          <a:xfrm>
            <a:off x="2285999" y="207863"/>
            <a:ext cx="1769166" cy="1640085"/>
          </a:xfrm>
          <a:prstGeom prst="rect">
            <a:avLst/>
          </a:prstGeom>
        </p:spPr>
      </p:pic>
      <p:pic>
        <p:nvPicPr>
          <p:cNvPr id="5" name="Picture 4"/>
          <p:cNvPicPr>
            <a:picLocks noChangeAspect="1"/>
          </p:cNvPicPr>
          <p:nvPr/>
        </p:nvPicPr>
        <p:blipFill>
          <a:blip r:embed="rId4"/>
          <a:stretch>
            <a:fillRect/>
          </a:stretch>
        </p:blipFill>
        <p:spPr>
          <a:xfrm>
            <a:off x="715616" y="4694405"/>
            <a:ext cx="3140766" cy="1617495"/>
          </a:xfrm>
          <a:prstGeom prst="rect">
            <a:avLst/>
          </a:prstGeom>
        </p:spPr>
      </p:pic>
    </p:spTree>
    <p:extLst>
      <p:ext uri="{BB962C8B-B14F-4D97-AF65-F5344CB8AC3E}">
        <p14:creationId xmlns:p14="http://schemas.microsoft.com/office/powerpoint/2010/main" val="1115493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075803" y="715618"/>
            <a:ext cx="9642893" cy="5481224"/>
          </a:xfrm>
          <a:prstGeom prst="rect">
            <a:avLst/>
          </a:prstGeom>
        </p:spPr>
      </p:pic>
    </p:spTree>
    <p:extLst>
      <p:ext uri="{BB962C8B-B14F-4D97-AF65-F5344CB8AC3E}">
        <p14:creationId xmlns:p14="http://schemas.microsoft.com/office/powerpoint/2010/main" val="296085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normAutofit lnSpcReduction="10000"/>
          </a:bodyPr>
          <a:lstStyle/>
          <a:p>
            <a:pPr marL="0" indent="0" algn="ctr">
              <a:buNone/>
            </a:pPr>
            <a:r>
              <a:rPr lang="en-US" b="1" cap="all" dirty="0" smtClean="0"/>
              <a:t>THE BEST </a:t>
            </a:r>
            <a:r>
              <a:rPr lang="en-US" b="1" i="1" cap="all" dirty="0" smtClean="0">
                <a:solidFill>
                  <a:srgbClr val="C00000"/>
                </a:solidFill>
              </a:rPr>
              <a:t>REST</a:t>
            </a:r>
            <a:r>
              <a:rPr lang="en-US" b="1" i="1" cap="all" dirty="0" smtClean="0"/>
              <a:t> </a:t>
            </a:r>
            <a:r>
              <a:rPr lang="en-US" b="1" cap="all" dirty="0" smtClean="0"/>
              <a:t>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endParaRPr lang="en-US" b="1" dirty="0" smtClean="0"/>
          </a:p>
          <a:p>
            <a:pPr marL="0" indent="0">
              <a:buNone/>
            </a:pPr>
            <a:r>
              <a:rPr lang="en-US" b="1" dirty="0"/>
              <a:t> </a:t>
            </a:r>
            <a:r>
              <a:rPr lang="en-US" b="1" dirty="0" smtClean="0"/>
              <a:t>          </a:t>
            </a:r>
            <a:r>
              <a:rPr lang="en-US" b="1" dirty="0" smtClean="0"/>
              <a:t>@</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pPr marL="0" indent="0" algn="ctr">
              <a:buNone/>
            </a:pPr>
            <a:r>
              <a:rPr lang="en-US" sz="2200" u="sng" dirty="0" smtClean="0"/>
              <a:t>Install </a:t>
            </a:r>
            <a:r>
              <a:rPr lang="en-US" sz="2200" b="1" u="sng" dirty="0"/>
              <a:t>JDK </a:t>
            </a:r>
            <a:r>
              <a:rPr lang="en-US" sz="2200" b="1" u="sng" dirty="0" smtClean="0"/>
              <a:t>8</a:t>
            </a:r>
            <a:r>
              <a:rPr lang="en-US" sz="2200" u="sng" dirty="0" smtClean="0"/>
              <a:t> (see Oracle)</a:t>
            </a:r>
            <a:endParaRPr lang="en-US" sz="2200" dirty="0"/>
          </a:p>
          <a:p>
            <a:pPr marL="0" indent="0" algn="ctr">
              <a:buNone/>
            </a:pPr>
            <a:r>
              <a:rPr lang="en-US" sz="2200" u="sng" dirty="0"/>
              <a:t>Install </a:t>
            </a:r>
            <a:r>
              <a:rPr lang="en-US" sz="2200" b="1" u="sng" dirty="0" err="1" smtClean="0"/>
              <a:t>Git</a:t>
            </a:r>
            <a:r>
              <a:rPr lang="en-US" sz="2200" b="1" u="sng" dirty="0" smtClean="0"/>
              <a:t> </a:t>
            </a:r>
            <a:endParaRPr lang="en-US" sz="2200" b="1" dirty="0"/>
          </a:p>
          <a:p>
            <a:pPr marL="0" indent="0" algn="ctr">
              <a:buNone/>
            </a:pPr>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pPr marL="0" indent="0" algn="ctr">
              <a:buNone/>
            </a:pPr>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pPr marL="0" indent="0" algn="ctr">
              <a:buNone/>
            </a:pPr>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pPr marL="0" indent="0" algn="ctr">
              <a:buNone/>
            </a:pPr>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lgn="ctr">
              <a:buNone/>
            </a:pPr>
            <a:endParaRPr lang="en-US" b="1" dirty="0" smtClean="0"/>
          </a:p>
          <a:p>
            <a:pPr marL="0" indent="0" algn="ctr">
              <a:buNone/>
            </a:pPr>
            <a:endParaRPr lang="en-US" b="1" dirty="0"/>
          </a:p>
          <a:p>
            <a:pPr marL="0" indent="0" algn="ctr">
              <a:buNone/>
            </a:pPr>
            <a:r>
              <a:rPr lang="en-US" b="1" dirty="0" smtClean="0"/>
              <a:t>http</a:t>
            </a:r>
            <a:r>
              <a:rPr lang="en-US" b="1" dirty="0"/>
              <a:t>://</a:t>
            </a:r>
            <a:r>
              <a:rPr lang="en-US" b="1" dirty="0" err="1"/>
              <a:t>www.baeldung.com</a:t>
            </a:r>
            <a:r>
              <a:rPr lang="en-US" b="1" dirty="0"/>
              <a:t>/</a:t>
            </a:r>
            <a:r>
              <a:rPr lang="en-US" b="1" dirty="0" err="1"/>
              <a:t>jhipster</a:t>
            </a:r>
            <a:endParaRPr lang="en-US" b="1" dirty="0"/>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Workshop</a:t>
            </a:r>
            <a:endParaRPr lang="en-US" b="1" dirty="0">
              <a:solidFill>
                <a:srgbClr val="FFC000"/>
              </a:solidFill>
            </a:endParaRPr>
          </a:p>
        </p:txBody>
      </p:sp>
      <p:sp>
        <p:nvSpPr>
          <p:cNvPr id="3" name="Content Placeholder 2"/>
          <p:cNvSpPr>
            <a:spLocks noGrp="1"/>
          </p:cNvSpPr>
          <p:nvPr>
            <p:ph idx="1"/>
          </p:nvPr>
        </p:nvSpPr>
        <p:spPr>
          <a:xfrm>
            <a:off x="0" y="1825625"/>
            <a:ext cx="12192000" cy="4351338"/>
          </a:xfrm>
        </p:spPr>
        <p:txBody>
          <a:bodyPr/>
          <a:lstStyle/>
          <a:p>
            <a:endParaRPr lang="en-US" dirty="0" smtClean="0"/>
          </a:p>
          <a:p>
            <a:pPr marL="0" indent="0" algn="ctr">
              <a:buNone/>
            </a:pPr>
            <a:r>
              <a:rPr lang="en-US" b="1" dirty="0" err="1"/>
              <a:t>g</a:t>
            </a:r>
            <a:r>
              <a:rPr lang="en-US" b="1" dirty="0" err="1" smtClean="0"/>
              <a:t>it</a:t>
            </a:r>
            <a:r>
              <a:rPr lang="en-US" b="1" dirty="0" smtClean="0"/>
              <a:t> </a:t>
            </a:r>
            <a:r>
              <a:rPr lang="en-US" b="1" dirty="0"/>
              <a:t>clone https://</a:t>
            </a:r>
            <a:r>
              <a:rPr lang="en-US" b="1" dirty="0" err="1"/>
              <a:t>github.com</a:t>
            </a:r>
            <a:r>
              <a:rPr lang="en-US" b="1" dirty="0"/>
              <a:t>/petereijgermans11/</a:t>
            </a:r>
            <a:r>
              <a:rPr lang="en-US" sz="3600" b="1" dirty="0"/>
              <a:t>workshop-</a:t>
            </a:r>
            <a:r>
              <a:rPr lang="en-US" sz="3600" b="1" dirty="0" err="1"/>
              <a:t>jhipster</a:t>
            </a:r>
            <a:endParaRPr lang="en-US" sz="3600" b="1" dirty="0"/>
          </a:p>
        </p:txBody>
      </p:sp>
    </p:spTree>
    <p:extLst>
      <p:ext uri="{BB962C8B-B14F-4D97-AF65-F5344CB8AC3E}">
        <p14:creationId xmlns:p14="http://schemas.microsoft.com/office/powerpoint/2010/main" val="235392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3"/>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4734</TotalTime>
  <Words>722</Words>
  <Application>Microsoft Macintosh PowerPoint</Application>
  <PresentationFormat>Widescreen</PresentationFormat>
  <Paragraphs>198</Paragraphs>
  <Slides>34</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Calibri Light</vt:lpstr>
      <vt:lpstr>FontAwesome</vt:lpstr>
      <vt:lpstr>inherit</vt:lpstr>
      <vt:lpstr>Mangal</vt:lpstr>
      <vt:lpstr>Arial</vt:lpstr>
      <vt:lpstr>Office Theme</vt:lpstr>
      <vt:lpstr>PowerPoint Presentation</vt:lpstr>
      <vt:lpstr>PowerPoint Presentation</vt:lpstr>
      <vt:lpstr>Workshop</vt:lpstr>
      <vt:lpstr>What Is JHipster? </vt:lpstr>
      <vt:lpstr>Yeoman </vt:lpstr>
      <vt:lpstr>Goal JHipster</vt:lpstr>
      <vt:lpstr>PowerPoint Presentation</vt:lpstr>
      <vt:lpstr>Webpack</vt:lpstr>
      <vt:lpstr>PowerPoint Presentation</vt:lpstr>
      <vt:lpstr>Spring Boot</vt:lpstr>
      <vt:lpstr>Spring Security</vt:lpstr>
      <vt:lpstr>PowerPoint Presentation</vt:lpstr>
      <vt:lpstr>Spring MVC REST</vt:lpstr>
      <vt:lpstr>Maven / Gradle</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71</cp:revision>
  <dcterms:created xsi:type="dcterms:W3CDTF">2018-05-11T15:34:20Z</dcterms:created>
  <dcterms:modified xsi:type="dcterms:W3CDTF">2018-05-17T06:20:25Z</dcterms:modified>
</cp:coreProperties>
</file>